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20"/>
  </p:notesMasterIdLst>
  <p:sldIdLst>
    <p:sldId id="257" r:id="rId4"/>
    <p:sldId id="258" r:id="rId5"/>
    <p:sldId id="259" r:id="rId6"/>
    <p:sldId id="262" r:id="rId7"/>
    <p:sldId id="267" r:id="rId8"/>
    <p:sldId id="263" r:id="rId9"/>
    <p:sldId id="264" r:id="rId10"/>
    <p:sldId id="272" r:id="rId11"/>
    <p:sldId id="260" r:id="rId12"/>
    <p:sldId id="273" r:id="rId13"/>
    <p:sldId id="274" r:id="rId14"/>
    <p:sldId id="265" r:id="rId15"/>
    <p:sldId id="266" r:id="rId16"/>
    <p:sldId id="268" r:id="rId17"/>
    <p:sldId id="271" r:id="rId18"/>
    <p:sldId id="270" r:id="rId19"/>
  </p:sldIdLst>
  <p:sldSz cx="9144000" cy="5143500" type="screen16x9"/>
  <p:notesSz cx="6858000" cy="9144000"/>
  <p:embeddedFontLst>
    <p:embeddedFont>
      <p:font typeface="Dosis" panose="020B0604020202020204" charset="0"/>
      <p:regular r:id="rId21"/>
      <p:bold r:id="rId22"/>
    </p:embeddedFont>
    <p:embeddedFont>
      <p:font typeface="Roboto" panose="020B0604020202020204" charset="0"/>
      <p:regular r:id="rId23"/>
      <p:bold r:id="rId24"/>
      <p:italic r:id="rId25"/>
      <p:boldItalic r:id="rId26"/>
    </p:embeddedFont>
    <p:embeddedFont>
      <p:font typeface="Roboto Black" panose="020B0604020202020204" charset="0"/>
      <p:bold r:id="rId27"/>
      <p:boldItalic r:id="rId28"/>
    </p:embeddedFont>
    <p:embeddedFont>
      <p:font typeface="Roboto Thin"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09"/>
  </p:normalViewPr>
  <p:slideViewPr>
    <p:cSldViewPr snapToGrid="0">
      <p:cViewPr varScale="1">
        <p:scale>
          <a:sx n="162" d="100"/>
          <a:sy n="162" d="100"/>
        </p:scale>
        <p:origin x="144" y="1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3" Type="http://schemas.openxmlformats.org/officeDocument/2006/relationships/slideMaster" Target="slideMasters/slideMaster3.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1.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781036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53874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474126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2990778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588420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5322979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49427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129818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779158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6054621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220309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4400" dirty="0">
                <a:solidFill>
                  <a:schemeClr val="lt1"/>
                </a:solidFill>
                <a:latin typeface="Roboto Black"/>
                <a:ea typeface="Roboto Black"/>
                <a:sym typeface="Roboto Black"/>
              </a:rPr>
              <a:t>Life Expectancy and GDP Data </a:t>
            </a:r>
          </a:p>
          <a:p>
            <a:pPr marL="0" marR="0" lvl="0" indent="0" algn="l" rtl="0">
              <a:lnSpc>
                <a:spcPct val="100000"/>
              </a:lnSpc>
              <a:spcBef>
                <a:spcPts val="0"/>
              </a:spcBef>
              <a:spcAft>
                <a:spcPts val="0"/>
              </a:spcAft>
              <a:buClr>
                <a:srgbClr val="295269"/>
              </a:buClr>
              <a:buFont typeface="Arial"/>
              <a:buNone/>
            </a:pPr>
            <a:r>
              <a:rPr lang="en-US" sz="2800" dirty="0">
                <a:solidFill>
                  <a:srgbClr val="EFEFEF"/>
                </a:solidFill>
                <a:latin typeface="Roboto Thin"/>
                <a:ea typeface="Roboto Thin"/>
                <a:cs typeface="Roboto Thin"/>
                <a:sym typeface="Roboto Thin"/>
              </a:rPr>
              <a:t>Visualize Data with Python</a:t>
            </a: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Petru Apachitei</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Date: 01-10-2020</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2.3 </a:t>
            </a:r>
            <a:r>
              <a:rPr lang="en-US" sz="2400" b="1" dirty="0">
                <a:solidFill>
                  <a:srgbClr val="295269"/>
                </a:solidFill>
                <a:latin typeface="Roboto"/>
                <a:ea typeface="Roboto"/>
                <a:sym typeface="Roboto"/>
              </a:rPr>
              <a:t>GDP  and Life expectancy over time </a:t>
            </a:r>
          </a:p>
          <a:p>
            <a:endParaRPr lang="en-US" sz="2400" b="1" dirty="0">
              <a:solidFill>
                <a:srgbClr val="295269"/>
              </a:solidFill>
              <a:latin typeface="Roboto"/>
              <a:ea typeface="Roboto"/>
              <a:sym typeface="Roboto"/>
            </a:endParaRPr>
          </a:p>
        </p:txBody>
      </p:sp>
      <p:pic>
        <p:nvPicPr>
          <p:cNvPr id="3" name="Picture 2">
            <a:extLst>
              <a:ext uri="{FF2B5EF4-FFF2-40B4-BE49-F238E27FC236}">
                <a16:creationId xmlns:a16="http://schemas.microsoft.com/office/drawing/2014/main" id="{150894A9-FAB1-418C-8C97-07A94E066565}"/>
              </a:ext>
            </a:extLst>
          </p:cNvPr>
          <p:cNvPicPr>
            <a:picLocks noChangeAspect="1"/>
          </p:cNvPicPr>
          <p:nvPr/>
        </p:nvPicPr>
        <p:blipFill rotWithShape="1">
          <a:blip r:embed="rId3"/>
          <a:srcRect t="9405" r="7849" b="3510"/>
          <a:stretch/>
        </p:blipFill>
        <p:spPr>
          <a:xfrm>
            <a:off x="444664" y="804091"/>
            <a:ext cx="2935666" cy="4161437"/>
          </a:xfrm>
          <a:prstGeom prst="rect">
            <a:avLst/>
          </a:prstGeom>
        </p:spPr>
      </p:pic>
      <p:pic>
        <p:nvPicPr>
          <p:cNvPr id="7" name="Picture 6">
            <a:extLst>
              <a:ext uri="{FF2B5EF4-FFF2-40B4-BE49-F238E27FC236}">
                <a16:creationId xmlns:a16="http://schemas.microsoft.com/office/drawing/2014/main" id="{9D6A38AE-B319-4D75-A9F2-019F095643C9}"/>
              </a:ext>
            </a:extLst>
          </p:cNvPr>
          <p:cNvPicPr>
            <a:picLocks noChangeAspect="1"/>
          </p:cNvPicPr>
          <p:nvPr/>
        </p:nvPicPr>
        <p:blipFill rotWithShape="1">
          <a:blip r:embed="rId4"/>
          <a:srcRect t="9546" b="4773"/>
          <a:stretch/>
        </p:blipFill>
        <p:spPr>
          <a:xfrm>
            <a:off x="5407631" y="804091"/>
            <a:ext cx="3237967" cy="4161437"/>
          </a:xfrm>
          <a:prstGeom prst="rect">
            <a:avLst/>
          </a:prstGeom>
        </p:spPr>
      </p:pic>
    </p:spTree>
    <p:extLst>
      <p:ext uri="{BB962C8B-B14F-4D97-AF65-F5344CB8AC3E}">
        <p14:creationId xmlns:p14="http://schemas.microsoft.com/office/powerpoint/2010/main" val="1309866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2.3.1 </a:t>
            </a:r>
            <a:r>
              <a:rPr lang="en-US" sz="2400" b="1" dirty="0">
                <a:solidFill>
                  <a:srgbClr val="295269"/>
                </a:solidFill>
                <a:latin typeface="Roboto"/>
                <a:ea typeface="Roboto"/>
                <a:cs typeface="Roboto"/>
                <a:sym typeface="Roboto"/>
              </a:rPr>
              <a:t>Questions</a:t>
            </a:r>
            <a:r>
              <a:rPr lang="en-US" sz="2400" b="1" dirty="0">
                <a:solidFill>
                  <a:srgbClr val="295269"/>
                </a:solidFill>
                <a:latin typeface="Roboto"/>
                <a:ea typeface="Roboto"/>
                <a:sym typeface="Roboto"/>
              </a:rPr>
              <a:t> </a:t>
            </a:r>
          </a:p>
          <a:p>
            <a:endParaRPr lang="en-US" sz="2400" b="1" dirty="0">
              <a:solidFill>
                <a:srgbClr val="295269"/>
              </a:solidFill>
              <a:latin typeface="Roboto"/>
              <a:ea typeface="Roboto"/>
              <a:sym typeface="Roboto"/>
            </a:endParaRPr>
          </a:p>
        </p:txBody>
      </p:sp>
      <p:sp>
        <p:nvSpPr>
          <p:cNvPr id="316" name="Shape 316"/>
          <p:cNvSpPr txBox="1"/>
          <p:nvPr/>
        </p:nvSpPr>
        <p:spPr>
          <a:xfrm>
            <a:off x="311700" y="618642"/>
            <a:ext cx="8649420" cy="4524858"/>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5000"/>
              </a:lnSpc>
              <a:buClr>
                <a:schemeClr val="dk1"/>
              </a:buClr>
              <a:buSzPts val="1100"/>
            </a:pPr>
            <a:r>
              <a:rPr lang="en-US" sz="1000" dirty="0">
                <a:latin typeface="Roboto"/>
                <a:ea typeface="Roboto"/>
              </a:rPr>
              <a:t>What are your first impressions looking at the visualized data?</a:t>
            </a:r>
          </a:p>
          <a:p>
            <a:pPr marL="228600" indent="-228600">
              <a:lnSpc>
                <a:spcPct val="115000"/>
              </a:lnSpc>
              <a:buClr>
                <a:schemeClr val="dk1"/>
              </a:buClr>
              <a:buSzPts val="1100"/>
              <a:buFont typeface="Arial" panose="020B0604020202020204" pitchFamily="34" charset="0"/>
              <a:buChar char="•"/>
            </a:pPr>
            <a:r>
              <a:rPr lang="en-US" sz="1000" dirty="0">
                <a:latin typeface="Roboto"/>
                <a:ea typeface="Roboto"/>
              </a:rPr>
              <a:t>Which countries' bars changes the most?</a:t>
            </a:r>
          </a:p>
          <a:p>
            <a:pPr>
              <a:lnSpc>
                <a:spcPct val="115000"/>
              </a:lnSpc>
              <a:buClr>
                <a:schemeClr val="dk1"/>
              </a:buClr>
              <a:buSzPts val="1100"/>
            </a:pPr>
            <a:r>
              <a:rPr lang="en-US" sz="1000" dirty="0">
                <a:latin typeface="Roboto"/>
                <a:ea typeface="Roboto"/>
              </a:rPr>
              <a:t>For the last 10 years Germany GDP's has up and downs, life expectancy the biggest change is noticed by Zimbabwe, China has an impressive GDP growth during, significant for last 10 years.</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What years are there the biggest changes in the data?</a:t>
            </a:r>
          </a:p>
          <a:p>
            <a:pPr>
              <a:lnSpc>
                <a:spcPct val="115000"/>
              </a:lnSpc>
              <a:buClr>
                <a:schemeClr val="dk1"/>
              </a:buClr>
              <a:buSzPts val="1100"/>
            </a:pPr>
            <a:r>
              <a:rPr lang="en-US" sz="1000" dirty="0">
                <a:latin typeface="Roboto"/>
                <a:ea typeface="Roboto"/>
              </a:rPr>
              <a:t>For life expectancy there is a constant increase year by year for Zimbabwe who faces a decline from 2000 to 2005.</a:t>
            </a:r>
          </a:p>
          <a:p>
            <a:pPr>
              <a:lnSpc>
                <a:spcPct val="115000"/>
              </a:lnSpc>
              <a:buClr>
                <a:schemeClr val="dk1"/>
              </a:buClr>
              <a:buSzPts val="1100"/>
            </a:pPr>
            <a:r>
              <a:rPr lang="en-US" sz="1000" dirty="0">
                <a:latin typeface="Roboto"/>
                <a:ea typeface="Roboto"/>
              </a:rPr>
              <a:t>GDP China has a constant increase from 2005 to 2015.</a:t>
            </a:r>
          </a:p>
          <a:p>
            <a:pPr>
              <a:lnSpc>
                <a:spcPct val="115000"/>
              </a:lnSpc>
              <a:buClr>
                <a:schemeClr val="dk1"/>
              </a:buClr>
              <a:buSzPts val="1100"/>
            </a:pPr>
            <a:r>
              <a:rPr lang="en-US" sz="1000" dirty="0">
                <a:latin typeface="Roboto"/>
                <a:ea typeface="Roboto"/>
              </a:rPr>
              <a:t>During 2009 GDP for most of the counties are affected by the global financial crisis, except China and Zimbabwe which continue to grow . </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Which country has had the least change in GDP over time?</a:t>
            </a:r>
          </a:p>
          <a:p>
            <a:pPr>
              <a:lnSpc>
                <a:spcPct val="115000"/>
              </a:lnSpc>
              <a:buClr>
                <a:schemeClr val="dk1"/>
              </a:buClr>
              <a:buSzPts val="1100"/>
            </a:pPr>
            <a:r>
              <a:rPr lang="en-US" sz="1000" dirty="0">
                <a:latin typeface="Roboto"/>
                <a:ea typeface="Roboto"/>
              </a:rPr>
              <a:t>The least change in GDP is noticed by Mexico with a grow rate of 68 over the years from 2010 to 2015, followed by Germany with 73%  and USA with 75%.</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How do countries compare to one another?</a:t>
            </a:r>
          </a:p>
          <a:p>
            <a:pPr>
              <a:lnSpc>
                <a:spcPct val="115000"/>
              </a:lnSpc>
              <a:buClr>
                <a:schemeClr val="dk1"/>
              </a:buClr>
              <a:buSzPts val="1100"/>
            </a:pPr>
            <a:r>
              <a:rPr lang="en-US" sz="1000" dirty="0">
                <a:latin typeface="Roboto"/>
                <a:ea typeface="Roboto"/>
              </a:rPr>
              <a:t>GDP 2000 to 2015:</a:t>
            </a:r>
          </a:p>
          <a:p>
            <a:pPr>
              <a:lnSpc>
                <a:spcPct val="115000"/>
              </a:lnSpc>
              <a:buClr>
                <a:schemeClr val="dk1"/>
              </a:buClr>
              <a:buSzPts val="1100"/>
            </a:pPr>
            <a:r>
              <a:rPr lang="en-US" sz="1000" dirty="0">
                <a:latin typeface="Roboto"/>
                <a:ea typeface="Roboto"/>
              </a:rPr>
              <a:t>USA has the biggest GDP income, China has the highest growth rate in GDP by 813% followed by Chile with 211%, Zimbabwe shows the low GDP income from this group of countries.</a:t>
            </a:r>
          </a:p>
          <a:p>
            <a:pPr>
              <a:lnSpc>
                <a:spcPct val="115000"/>
              </a:lnSpc>
              <a:buClr>
                <a:schemeClr val="dk1"/>
              </a:buClr>
              <a:buSzPts val="1100"/>
            </a:pPr>
            <a:r>
              <a:rPr lang="en-US" sz="1000" dirty="0">
                <a:latin typeface="Roboto"/>
                <a:ea typeface="Roboto"/>
              </a:rPr>
              <a:t>Leaby 2000 to 2015:</a:t>
            </a:r>
          </a:p>
          <a:p>
            <a:pPr>
              <a:lnSpc>
                <a:spcPct val="115000"/>
              </a:lnSpc>
              <a:buClr>
                <a:schemeClr val="dk1"/>
              </a:buClr>
              <a:buSzPts val="1100"/>
            </a:pPr>
            <a:r>
              <a:rPr lang="en-US" sz="1000" dirty="0">
                <a:latin typeface="Roboto"/>
                <a:ea typeface="Roboto"/>
              </a:rPr>
              <a:t>Germany has the highest average life expectancy at 80 years, Zimbabwe shows a significant growth in life expectancy 31% but still remains the country with lowest average LEABY. </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Now that you can see the both bar charts, what do you think about the relationship between GDP and life expectancy?</a:t>
            </a:r>
          </a:p>
          <a:p>
            <a:pPr>
              <a:lnSpc>
                <a:spcPct val="115000"/>
              </a:lnSpc>
              <a:buClr>
                <a:schemeClr val="dk1"/>
              </a:buClr>
              <a:buSzPts val="1100"/>
            </a:pPr>
            <a:r>
              <a:rPr lang="en-US" sz="1000" dirty="0">
                <a:latin typeface="Roboto"/>
                <a:ea typeface="Roboto"/>
              </a:rPr>
              <a:t>Compare One by one chart for each country, relationship between GDP and life expectancy depends out of the country, for example Zimbabwe both plots have same shape, conclude that there is a relationship between GDP and life expectance, on the other hand developed country like Germany life expectancy has a constant increase separate from GDP income per year.</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Can you think of any reasons that the data looks like this for particular countries?</a:t>
            </a:r>
          </a:p>
          <a:p>
            <a:pPr>
              <a:lnSpc>
                <a:spcPct val="115000"/>
              </a:lnSpc>
              <a:buClr>
                <a:schemeClr val="dk1"/>
              </a:buClr>
              <a:buSzPts val="1100"/>
            </a:pPr>
            <a:r>
              <a:rPr lang="en-US" sz="1000" dirty="0">
                <a:latin typeface="Roboto"/>
                <a:ea typeface="Roboto"/>
              </a:rPr>
              <a:t>Good comparation would be GDP per capital in relation with life expectance.</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spTree>
    <p:extLst>
      <p:ext uri="{BB962C8B-B14F-4D97-AF65-F5344CB8AC3E}">
        <p14:creationId xmlns:p14="http://schemas.microsoft.com/office/powerpoint/2010/main" val="1672228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2.4 </a:t>
            </a:r>
            <a:r>
              <a:rPr lang="en-US" sz="2400" b="1" dirty="0">
                <a:solidFill>
                  <a:srgbClr val="295269"/>
                </a:solidFill>
                <a:latin typeface="Roboto"/>
                <a:ea typeface="Roboto"/>
                <a:sym typeface="Roboto"/>
              </a:rPr>
              <a:t>GDP</a:t>
            </a:r>
            <a:r>
              <a:rPr lang="en-US" sz="2400" dirty="0">
                <a:solidFill>
                  <a:srgbClr val="222222"/>
                </a:solidFill>
                <a:highlight>
                  <a:srgbClr val="FFFFFF"/>
                </a:highlight>
                <a:latin typeface="Roboto"/>
                <a:ea typeface="Roboto"/>
                <a:cs typeface="Roboto"/>
                <a:sym typeface="Roboto"/>
              </a:rPr>
              <a:t> </a:t>
            </a:r>
            <a:r>
              <a:rPr lang="en-US" sz="2400" b="1" dirty="0">
                <a:solidFill>
                  <a:srgbClr val="295269"/>
                </a:solidFill>
                <a:latin typeface="Roboto"/>
                <a:ea typeface="Roboto"/>
                <a:sym typeface="Roboto"/>
              </a:rPr>
              <a:t>as a function of Life expectancy by country.</a:t>
            </a:r>
          </a:p>
          <a:p>
            <a:endParaRPr lang="en-US" sz="2400" b="1" dirty="0">
              <a:solidFill>
                <a:srgbClr val="295269"/>
              </a:solidFill>
              <a:latin typeface="Roboto"/>
              <a:ea typeface="Roboto"/>
              <a:sym typeface="Roboto"/>
            </a:endParaRPr>
          </a:p>
        </p:txBody>
      </p:sp>
      <p:sp>
        <p:nvSpPr>
          <p:cNvPr id="316" name="Shape 316"/>
          <p:cNvSpPr txBox="1"/>
          <p:nvPr/>
        </p:nvSpPr>
        <p:spPr>
          <a:xfrm>
            <a:off x="225787" y="711425"/>
            <a:ext cx="3796378" cy="4380528"/>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200" dirty="0">
                <a:latin typeface="Roboto"/>
                <a:ea typeface="Roboto"/>
                <a:cs typeface="Roboto"/>
                <a:sym typeface="Roboto"/>
              </a:rPr>
              <a:t>We</a:t>
            </a:r>
            <a:r>
              <a:rPr lang="en-US" sz="1200" dirty="0">
                <a:latin typeface="Roboto"/>
                <a:ea typeface="Roboto"/>
                <a:cs typeface="Roboto"/>
                <a:sym typeface="Roboto"/>
              </a:rPr>
              <a:t> will chart the life expectancy in relation to the GDP over the years, each dot represent a country indicated with different color.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Conclusion:</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purpose of this function is to compare the change of GDP and life expectancy for each country over the years.</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From this figure we can see that countries with GDP and life expectancy increase moves along the x and y axis, this kind of matrix visualization is a good approach to observe which country remain constant and ones changing theirs values. </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For example:</a:t>
            </a:r>
          </a:p>
          <a:p>
            <a:pPr lvl="0">
              <a:lnSpc>
                <a:spcPct val="115000"/>
              </a:lnSpc>
              <a:buClr>
                <a:schemeClr val="dk1"/>
              </a:buClr>
              <a:buSzPts val="1100"/>
            </a:pPr>
            <a:r>
              <a:rPr lang="en-US" sz="1200" dirty="0">
                <a:latin typeface="Roboto"/>
                <a:ea typeface="Roboto"/>
              </a:rPr>
              <a:t>Zimbabwe has a tremendous increase in life expectance index.</a:t>
            </a:r>
          </a:p>
          <a:p>
            <a:pPr lvl="0">
              <a:lnSpc>
                <a:spcPct val="115000"/>
              </a:lnSpc>
              <a:buClr>
                <a:schemeClr val="dk1"/>
              </a:buClr>
              <a:buSzPts val="1100"/>
            </a:pPr>
            <a:r>
              <a:rPr lang="en-US" sz="1200" dirty="0">
                <a:latin typeface="Roboto"/>
                <a:ea typeface="Roboto"/>
                <a:sym typeface="Roboto"/>
              </a:rPr>
              <a:t>US and China have constant growth on GDP value. </a:t>
            </a:r>
          </a:p>
        </p:txBody>
      </p:sp>
      <p:pic>
        <p:nvPicPr>
          <p:cNvPr id="3" name="Picture 2">
            <a:extLst>
              <a:ext uri="{FF2B5EF4-FFF2-40B4-BE49-F238E27FC236}">
                <a16:creationId xmlns:a16="http://schemas.microsoft.com/office/drawing/2014/main" id="{97C55705-5856-412C-B876-9AE574A97EE4}"/>
              </a:ext>
            </a:extLst>
          </p:cNvPr>
          <p:cNvPicPr>
            <a:picLocks noChangeAspect="1"/>
          </p:cNvPicPr>
          <p:nvPr/>
        </p:nvPicPr>
        <p:blipFill>
          <a:blip r:embed="rId3"/>
          <a:stretch>
            <a:fillRect/>
          </a:stretch>
        </p:blipFill>
        <p:spPr>
          <a:xfrm>
            <a:off x="3912621" y="663701"/>
            <a:ext cx="5137899" cy="4326652"/>
          </a:xfrm>
          <a:prstGeom prst="rect">
            <a:avLst/>
          </a:prstGeom>
        </p:spPr>
      </p:pic>
    </p:spTree>
    <p:extLst>
      <p:ext uri="{BB962C8B-B14F-4D97-AF65-F5344CB8AC3E}">
        <p14:creationId xmlns:p14="http://schemas.microsoft.com/office/powerpoint/2010/main" val="15426683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90590" y="129894"/>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2.5 </a:t>
            </a:r>
            <a:r>
              <a:rPr lang="en-US" sz="2400" b="1" dirty="0">
                <a:solidFill>
                  <a:srgbClr val="295269"/>
                </a:solidFill>
                <a:latin typeface="Roboto"/>
                <a:ea typeface="Roboto"/>
                <a:sym typeface="Roboto"/>
              </a:rPr>
              <a:t>Mapping Life Expectancy by country</a:t>
            </a:r>
          </a:p>
          <a:p>
            <a:endParaRPr lang="en-US" sz="2400" b="1" dirty="0">
              <a:solidFill>
                <a:srgbClr val="295269"/>
              </a:solidFill>
              <a:latin typeface="Roboto"/>
              <a:ea typeface="Roboto"/>
              <a:sym typeface="Roboto"/>
            </a:endParaRPr>
          </a:p>
        </p:txBody>
      </p:sp>
      <p:sp>
        <p:nvSpPr>
          <p:cNvPr id="316" name="Shape 316"/>
          <p:cNvSpPr txBox="1"/>
          <p:nvPr/>
        </p:nvSpPr>
        <p:spPr>
          <a:xfrm>
            <a:off x="190590" y="819643"/>
            <a:ext cx="4189716" cy="384084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000" dirty="0">
                <a:latin typeface="Roboto"/>
                <a:ea typeface="Roboto"/>
                <a:cs typeface="Roboto"/>
                <a:sym typeface="Roboto"/>
              </a:rPr>
              <a:t>In this  step, </a:t>
            </a:r>
            <a:r>
              <a:rPr lang="en-US" sz="1000" dirty="0">
                <a:latin typeface="Roboto"/>
                <a:ea typeface="Roboto"/>
                <a:cs typeface="Roboto"/>
                <a:sym typeface="Roboto"/>
              </a:rPr>
              <a:t>we will compare life expectancy for each country over the years, the line graph would be better illustration for comparing the change in life expectance over the years.</a:t>
            </a:r>
          </a:p>
          <a:p>
            <a:pPr marL="0" lvl="0" indent="0" rtl="0">
              <a:lnSpc>
                <a:spcPct val="115000"/>
              </a:lnSpc>
              <a:spcBef>
                <a:spcPts val="0"/>
              </a:spcBef>
              <a:spcAft>
                <a:spcPts val="0"/>
              </a:spcAft>
              <a:buClr>
                <a:schemeClr val="dk1"/>
              </a:buClr>
              <a:buSzPts val="1100"/>
              <a:buFont typeface="Arial"/>
              <a:buNone/>
            </a:pPr>
            <a:endParaRPr lang="en-US" sz="1000" dirty="0">
              <a:latin typeface="Roboto"/>
              <a:ea typeface="Roboto"/>
              <a:cs typeface="Roboto"/>
              <a:sym typeface="Roboto"/>
            </a:endParaRPr>
          </a:p>
          <a:p>
            <a:pPr lvl="0">
              <a:lnSpc>
                <a:spcPct val="115000"/>
              </a:lnSpc>
              <a:buClr>
                <a:schemeClr val="dk1"/>
              </a:buClr>
              <a:buSzPts val="1100"/>
            </a:pPr>
            <a:r>
              <a:rPr lang="en-US" sz="1000" dirty="0">
                <a:latin typeface="Roboto"/>
                <a:ea typeface="Roboto"/>
                <a:cs typeface="Roboto"/>
                <a:sym typeface="Roboto"/>
              </a:rPr>
              <a:t>- Which countries' line changes the most?</a:t>
            </a:r>
          </a:p>
          <a:p>
            <a:pPr marL="171450" lvl="0"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  Zimbabwe, </a:t>
            </a:r>
          </a:p>
          <a:p>
            <a:pPr marL="171450" lvl="0" indent="-171450">
              <a:lnSpc>
                <a:spcPct val="115000"/>
              </a:lnSpc>
              <a:buClr>
                <a:schemeClr val="dk1"/>
              </a:buClr>
              <a:buSzPts val="1100"/>
              <a:buFontTx/>
              <a:buChar char="-"/>
            </a:pPr>
            <a:r>
              <a:rPr lang="en-US" sz="1000" dirty="0">
                <a:latin typeface="Roboto"/>
                <a:ea typeface="Roboto"/>
                <a:cs typeface="Roboto"/>
                <a:sym typeface="Roboto"/>
              </a:rPr>
              <a:t>What years are there the biggest changes in the data?</a:t>
            </a:r>
          </a:p>
          <a:p>
            <a:pPr marL="171450" lvl="1"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2000  to 2005 Zimbabwe went through a crisis due to the “land reform” </a:t>
            </a:r>
          </a:p>
          <a:p>
            <a:pPr marL="171450" lvl="0"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  2005 to 2015 life expectancy increase this correspond with end of internal conflicts </a:t>
            </a:r>
          </a:p>
          <a:p>
            <a:pPr lvl="0">
              <a:lnSpc>
                <a:spcPct val="115000"/>
              </a:lnSpc>
              <a:buClr>
                <a:schemeClr val="dk1"/>
              </a:buClr>
              <a:buSzPts val="1100"/>
            </a:pPr>
            <a:r>
              <a:rPr lang="en-US" sz="1000" dirty="0">
                <a:latin typeface="Roboto"/>
                <a:ea typeface="Roboto"/>
                <a:cs typeface="Roboto"/>
                <a:sym typeface="Roboto"/>
              </a:rPr>
              <a:t>- Which country has had the least change in life expectancy over time? </a:t>
            </a:r>
          </a:p>
          <a:p>
            <a:pPr marL="171450" lvl="0"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  Mexico experience a growth of two years during this period of 15 years.</a:t>
            </a:r>
          </a:p>
          <a:p>
            <a:pPr marL="171450" lvl="0" indent="-171450">
              <a:lnSpc>
                <a:spcPct val="115000"/>
              </a:lnSpc>
              <a:buClr>
                <a:schemeClr val="dk1"/>
              </a:buClr>
              <a:buSzPts val="1100"/>
              <a:buFontTx/>
              <a:buChar char="-"/>
            </a:pPr>
            <a:r>
              <a:rPr lang="en-US" sz="1000" dirty="0">
                <a:latin typeface="Roboto"/>
                <a:ea typeface="Roboto"/>
                <a:cs typeface="Roboto"/>
                <a:sym typeface="Roboto"/>
              </a:rPr>
              <a:t>Can you think of any reasons that the data looks like this for particular countries?</a:t>
            </a:r>
          </a:p>
          <a:p>
            <a:pPr marL="171450" lvl="0" indent="-171450">
              <a:lnSpc>
                <a:spcPct val="115000"/>
              </a:lnSpc>
              <a:buClr>
                <a:schemeClr val="dk1"/>
              </a:buClr>
              <a:buSzPts val="1100"/>
              <a:buFont typeface="Arial" panose="020B0604020202020204" pitchFamily="34" charset="0"/>
              <a:buChar char="•"/>
            </a:pPr>
            <a:endParaRPr lang="en-US" sz="10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000" dirty="0">
                <a:latin typeface="Roboto"/>
                <a:ea typeface="Roboto"/>
                <a:cs typeface="Roboto"/>
                <a:sym typeface="Roboto"/>
              </a:rPr>
              <a:t>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pic>
        <p:nvPicPr>
          <p:cNvPr id="2" name="Picture 1">
            <a:extLst>
              <a:ext uri="{FF2B5EF4-FFF2-40B4-BE49-F238E27FC236}">
                <a16:creationId xmlns:a16="http://schemas.microsoft.com/office/drawing/2014/main" id="{A21ADFDC-8200-492D-A9C9-208CD9D1AFB2}"/>
              </a:ext>
            </a:extLst>
          </p:cNvPr>
          <p:cNvPicPr>
            <a:picLocks noChangeAspect="1"/>
          </p:cNvPicPr>
          <p:nvPr/>
        </p:nvPicPr>
        <p:blipFill>
          <a:blip r:embed="rId3"/>
          <a:stretch>
            <a:fillRect/>
          </a:stretch>
        </p:blipFill>
        <p:spPr>
          <a:xfrm>
            <a:off x="4380306" y="681375"/>
            <a:ext cx="4573104" cy="3002403"/>
          </a:xfrm>
          <a:prstGeom prst="rect">
            <a:avLst/>
          </a:prstGeom>
        </p:spPr>
      </p:pic>
      <p:pic>
        <p:nvPicPr>
          <p:cNvPr id="3" name="Picture 2">
            <a:extLst>
              <a:ext uri="{FF2B5EF4-FFF2-40B4-BE49-F238E27FC236}">
                <a16:creationId xmlns:a16="http://schemas.microsoft.com/office/drawing/2014/main" id="{D493BC9C-967E-42B2-A745-09DD2E26E39A}"/>
              </a:ext>
            </a:extLst>
          </p:cNvPr>
          <p:cNvPicPr>
            <a:picLocks noChangeAspect="1"/>
          </p:cNvPicPr>
          <p:nvPr/>
        </p:nvPicPr>
        <p:blipFill>
          <a:blip r:embed="rId4"/>
          <a:stretch>
            <a:fillRect/>
          </a:stretch>
        </p:blipFill>
        <p:spPr>
          <a:xfrm>
            <a:off x="4572000" y="3683778"/>
            <a:ext cx="1529008" cy="1381040"/>
          </a:xfrm>
          <a:prstGeom prst="rect">
            <a:avLst/>
          </a:prstGeom>
        </p:spPr>
      </p:pic>
    </p:spTree>
    <p:extLst>
      <p:ext uri="{BB962C8B-B14F-4D97-AF65-F5344CB8AC3E}">
        <p14:creationId xmlns:p14="http://schemas.microsoft.com/office/powerpoint/2010/main" val="42045034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90590" y="129894"/>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2.6 </a:t>
            </a:r>
            <a:r>
              <a:rPr lang="en-US" sz="2400" b="1" dirty="0">
                <a:solidFill>
                  <a:srgbClr val="295269"/>
                </a:solidFill>
                <a:latin typeface="Roboto"/>
                <a:ea typeface="Roboto"/>
                <a:sym typeface="Roboto"/>
              </a:rPr>
              <a:t>Mapping GDP by country</a:t>
            </a:r>
          </a:p>
          <a:p>
            <a:endParaRPr lang="en-US" sz="2400" b="1" dirty="0">
              <a:solidFill>
                <a:srgbClr val="295269"/>
              </a:solidFill>
              <a:latin typeface="Roboto"/>
              <a:ea typeface="Roboto"/>
              <a:sym typeface="Roboto"/>
            </a:endParaRPr>
          </a:p>
        </p:txBody>
      </p:sp>
      <p:sp>
        <p:nvSpPr>
          <p:cNvPr id="316" name="Shape 316"/>
          <p:cNvSpPr txBox="1"/>
          <p:nvPr/>
        </p:nvSpPr>
        <p:spPr>
          <a:xfrm>
            <a:off x="190590" y="819643"/>
            <a:ext cx="3291728" cy="402372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000" dirty="0">
                <a:latin typeface="Roboto"/>
                <a:ea typeface="Roboto"/>
                <a:cs typeface="Roboto"/>
                <a:sym typeface="Roboto"/>
              </a:rPr>
              <a:t>In this  </a:t>
            </a:r>
            <a:r>
              <a:rPr lang="en-US" sz="1000" dirty="0">
                <a:latin typeface="Roboto"/>
                <a:ea typeface="Roboto"/>
                <a:cs typeface="Roboto"/>
                <a:sym typeface="Roboto"/>
              </a:rPr>
              <a:t>last </a:t>
            </a:r>
            <a:r>
              <a:rPr lang="en" sz="1000" dirty="0">
                <a:latin typeface="Roboto"/>
                <a:ea typeface="Roboto"/>
                <a:cs typeface="Roboto"/>
                <a:sym typeface="Roboto"/>
              </a:rPr>
              <a:t>step, </a:t>
            </a:r>
            <a:r>
              <a:rPr lang="en-US" sz="1000" dirty="0">
                <a:latin typeface="Roboto"/>
                <a:ea typeface="Roboto"/>
                <a:cs typeface="Roboto"/>
                <a:sym typeface="Roboto"/>
              </a:rPr>
              <a:t>we will compare GDP for each country over the years, the line graph would be better illustration for comparing the change in GDP over the years.</a:t>
            </a:r>
          </a:p>
          <a:p>
            <a:pPr marL="0" lvl="0" indent="0" rtl="0">
              <a:lnSpc>
                <a:spcPct val="115000"/>
              </a:lnSpc>
              <a:spcBef>
                <a:spcPts val="0"/>
              </a:spcBef>
              <a:spcAft>
                <a:spcPts val="0"/>
              </a:spcAft>
              <a:buClr>
                <a:schemeClr val="dk1"/>
              </a:buClr>
              <a:buSzPts val="1100"/>
              <a:buFont typeface="Arial"/>
              <a:buNone/>
            </a:pPr>
            <a:endParaRPr lang="en-US" sz="1000" dirty="0">
              <a:latin typeface="Roboto"/>
              <a:ea typeface="Roboto"/>
              <a:cs typeface="Roboto"/>
              <a:sym typeface="Roboto"/>
            </a:endParaRPr>
          </a:p>
          <a:p>
            <a:pPr lvl="0">
              <a:lnSpc>
                <a:spcPct val="115000"/>
              </a:lnSpc>
              <a:buClr>
                <a:schemeClr val="dk1"/>
              </a:buClr>
              <a:buSzPts val="1100"/>
            </a:pPr>
            <a:r>
              <a:rPr lang="en-US" sz="1000" dirty="0">
                <a:latin typeface="Roboto"/>
                <a:ea typeface="Roboto"/>
                <a:cs typeface="Roboto"/>
                <a:sym typeface="Roboto"/>
              </a:rPr>
              <a:t>- Which countries' line changes the most?</a:t>
            </a:r>
          </a:p>
          <a:p>
            <a:pPr marL="171450" lvl="0"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  China has a tremendous growth in GDP.</a:t>
            </a:r>
          </a:p>
          <a:p>
            <a:pPr lvl="0">
              <a:lnSpc>
                <a:spcPct val="115000"/>
              </a:lnSpc>
              <a:buClr>
                <a:schemeClr val="dk1"/>
              </a:buClr>
              <a:buSzPts val="1100"/>
            </a:pPr>
            <a:r>
              <a:rPr lang="en-US" sz="1000" dirty="0">
                <a:latin typeface="Roboto"/>
                <a:ea typeface="Roboto"/>
                <a:cs typeface="Roboto"/>
                <a:sym typeface="Roboto"/>
              </a:rPr>
              <a:t>-What years are there the biggest changes in the data?</a:t>
            </a:r>
          </a:p>
          <a:p>
            <a:pPr marL="171450" lvl="1"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In 2009 there is a drop in GDP for countries like USA, Germany, Mexico and Chile this corresponds with financial crisis </a:t>
            </a:r>
          </a:p>
          <a:p>
            <a:pPr marL="171450" lvl="1"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Germany experience drops and falls this could be an indication of technology change </a:t>
            </a:r>
          </a:p>
          <a:p>
            <a:pPr marL="171450" lvl="1"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Zimbabwe has a drop in 2008 and then a growth in GDP income due to the local currency inflation and political decision afterwards</a:t>
            </a:r>
          </a:p>
          <a:p>
            <a:pPr lvl="0">
              <a:lnSpc>
                <a:spcPct val="115000"/>
              </a:lnSpc>
              <a:buClr>
                <a:schemeClr val="dk1"/>
              </a:buClr>
              <a:buSzPts val="1100"/>
            </a:pPr>
            <a:r>
              <a:rPr lang="en-US" sz="1000" dirty="0">
                <a:latin typeface="Roboto"/>
                <a:ea typeface="Roboto"/>
                <a:cs typeface="Roboto"/>
                <a:sym typeface="Roboto"/>
              </a:rPr>
              <a:t>-Can you think of any reasons that the data looks like this for particular countries?</a:t>
            </a:r>
          </a:p>
          <a:p>
            <a:pPr marL="171450" lvl="0"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Each country from this group comes from different cultural, political and geographic environment, therefore the sum of these features has an impact on GDP and Life Expectance. </a:t>
            </a:r>
          </a:p>
          <a:p>
            <a:pPr marL="0" lvl="0" indent="0" rtl="0">
              <a:lnSpc>
                <a:spcPct val="115000"/>
              </a:lnSpc>
              <a:spcBef>
                <a:spcPts val="0"/>
              </a:spcBef>
              <a:spcAft>
                <a:spcPts val="0"/>
              </a:spcAft>
              <a:buClr>
                <a:schemeClr val="dk1"/>
              </a:buClr>
              <a:buSzPts val="1100"/>
              <a:buFont typeface="Arial"/>
              <a:buNone/>
            </a:pPr>
            <a:r>
              <a:rPr lang="en-US" sz="1000" dirty="0">
                <a:latin typeface="Roboto"/>
                <a:ea typeface="Roboto"/>
                <a:cs typeface="Roboto"/>
                <a:sym typeface="Roboto"/>
              </a:rPr>
              <a:t>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sp>
        <p:nvSpPr>
          <p:cNvPr id="3" name="AutoShape 2">
            <a:extLst>
              <a:ext uri="{FF2B5EF4-FFF2-40B4-BE49-F238E27FC236}">
                <a16:creationId xmlns:a16="http://schemas.microsoft.com/office/drawing/2014/main" id="{3E064F27-0A64-49E1-B2BA-69B41885A944}"/>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714E835C-2491-4071-AED9-89DC80B30A78}"/>
              </a:ext>
            </a:extLst>
          </p:cNvPr>
          <p:cNvPicPr>
            <a:picLocks noChangeAspect="1"/>
          </p:cNvPicPr>
          <p:nvPr/>
        </p:nvPicPr>
        <p:blipFill>
          <a:blip r:embed="rId3"/>
          <a:stretch>
            <a:fillRect/>
          </a:stretch>
        </p:blipFill>
        <p:spPr>
          <a:xfrm>
            <a:off x="3482318" y="819642"/>
            <a:ext cx="5534763" cy="3633765"/>
          </a:xfrm>
          <a:prstGeom prst="rect">
            <a:avLst/>
          </a:prstGeom>
        </p:spPr>
      </p:pic>
    </p:spTree>
    <p:extLst>
      <p:ext uri="{BB962C8B-B14F-4D97-AF65-F5344CB8AC3E}">
        <p14:creationId xmlns:p14="http://schemas.microsoft.com/office/powerpoint/2010/main" val="26428246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3. </a:t>
            </a:r>
            <a:r>
              <a:rPr lang="en-US" sz="4800" dirty="0">
                <a:solidFill>
                  <a:schemeClr val="lt1"/>
                </a:solidFill>
                <a:latin typeface="Roboto Black"/>
                <a:ea typeface="Roboto Black"/>
                <a:cs typeface="Roboto Black"/>
                <a:sym typeface="Roboto Black"/>
              </a:rPr>
              <a:t>Insights</a:t>
            </a:r>
            <a:endParaRPr dirty="0"/>
          </a:p>
        </p:txBody>
      </p:sp>
    </p:spTree>
    <p:extLst>
      <p:ext uri="{BB962C8B-B14F-4D97-AF65-F5344CB8AC3E}">
        <p14:creationId xmlns:p14="http://schemas.microsoft.com/office/powerpoint/2010/main" val="3093268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90590" y="-64785"/>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3.1 </a:t>
            </a:r>
            <a:r>
              <a:rPr lang="en-US" sz="2400" b="1" dirty="0">
                <a:solidFill>
                  <a:srgbClr val="295269"/>
                </a:solidFill>
                <a:latin typeface="Roboto"/>
                <a:ea typeface="Roboto"/>
                <a:cs typeface="Roboto"/>
                <a:sym typeface="Roboto"/>
              </a:rPr>
              <a:t>Insights</a:t>
            </a:r>
            <a:endParaRPr lang="en-US" sz="2400" b="1" dirty="0">
              <a:solidFill>
                <a:srgbClr val="295269"/>
              </a:solidFill>
              <a:latin typeface="Roboto"/>
              <a:ea typeface="Roboto"/>
              <a:sym typeface="Roboto"/>
            </a:endParaRPr>
          </a:p>
        </p:txBody>
      </p:sp>
      <p:sp>
        <p:nvSpPr>
          <p:cNvPr id="316" name="Shape 316"/>
          <p:cNvSpPr txBox="1"/>
          <p:nvPr/>
        </p:nvSpPr>
        <p:spPr>
          <a:xfrm>
            <a:off x="190590" y="667242"/>
            <a:ext cx="8520600" cy="350421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5000"/>
              </a:lnSpc>
              <a:buClr>
                <a:schemeClr val="dk1"/>
              </a:buClr>
              <a:buSzPts val="1100"/>
            </a:pPr>
            <a:r>
              <a:rPr lang="en-US" sz="1000" dirty="0">
                <a:latin typeface="Roboto"/>
                <a:ea typeface="Roboto"/>
              </a:rPr>
              <a:t>GDP a good measure of Life expectance?</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As we can see there is a positive correlation countries that have a higher GDP and also have a higher Life Expectancy. The logic is when we have more goods and services we are usually can afford more of the other things in life like: time for self development, vacations, health services.</a:t>
            </a:r>
          </a:p>
          <a:p>
            <a:pPr>
              <a:lnSpc>
                <a:spcPct val="115000"/>
              </a:lnSpc>
              <a:buClr>
                <a:schemeClr val="dk1"/>
              </a:buClr>
              <a:buSzPts val="1100"/>
            </a:pPr>
            <a:endParaRPr lang="en-US" sz="1000" dirty="0">
              <a:latin typeface="Roboto"/>
              <a:ea typeface="Roboto"/>
            </a:endParaRPr>
          </a:p>
          <a:p>
            <a:pPr>
              <a:lnSpc>
                <a:spcPct val="115000"/>
              </a:lnSpc>
              <a:buClr>
                <a:schemeClr val="dk1"/>
              </a:buClr>
              <a:buSzPts val="1100"/>
            </a:pPr>
            <a:r>
              <a:rPr lang="en-US" sz="1000" dirty="0">
                <a:latin typeface="Roboto"/>
                <a:ea typeface="Roboto"/>
              </a:rPr>
              <a:t>How do you think the histories and the cultural values of each country relate to its GDP and life expectancy?</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The country background, political system and cultural values  are important characteristics for a nation to flourish economically and improving standard of leaving.</a:t>
            </a:r>
          </a:p>
          <a:p>
            <a:pPr>
              <a:lnSpc>
                <a:spcPct val="115000"/>
              </a:lnSpc>
              <a:buClr>
                <a:schemeClr val="dk1"/>
              </a:buClr>
              <a:buSzPts val="1100"/>
            </a:pPr>
            <a:endParaRPr lang="en-US" sz="1000" dirty="0">
              <a:latin typeface="Roboto"/>
              <a:ea typeface="Roboto"/>
            </a:endParaRPr>
          </a:p>
          <a:p>
            <a:pPr>
              <a:lnSpc>
                <a:spcPct val="115000"/>
              </a:lnSpc>
              <a:buClr>
                <a:schemeClr val="dk1"/>
              </a:buClr>
              <a:buSzPts val="1100"/>
            </a:pPr>
            <a:r>
              <a:rPr lang="en-US" sz="1000" dirty="0">
                <a:latin typeface="Roboto"/>
                <a:ea typeface="Roboto"/>
              </a:rPr>
              <a:t>What would have helped make the project data more reliable? What were the limitations of the dataset?</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A good illustration of GDP would be a metric that breaks downs a country’s economic output by person and is calculated by dividing GDP of a country by its population, this approach is more realistic to measure standard of leavening but however this measure is far from perfect, GDP per capital it misses the distribution of income. </a:t>
            </a:r>
          </a:p>
          <a:p>
            <a:pPr>
              <a:lnSpc>
                <a:spcPct val="115000"/>
              </a:lnSpc>
              <a:buClr>
                <a:schemeClr val="dk1"/>
              </a:buClr>
              <a:buSzPts val="1100"/>
            </a:pPr>
            <a:endParaRPr lang="en-US" sz="1000" dirty="0">
              <a:latin typeface="Roboto"/>
              <a:ea typeface="Roboto"/>
            </a:endParaRPr>
          </a:p>
          <a:p>
            <a:pPr>
              <a:lnSpc>
                <a:spcPct val="115000"/>
              </a:lnSpc>
              <a:buClr>
                <a:schemeClr val="dk1"/>
              </a:buClr>
              <a:buSzPts val="1100"/>
            </a:pPr>
            <a:r>
              <a:rPr lang="en-US" sz="1000" dirty="0">
                <a:latin typeface="Roboto"/>
                <a:ea typeface="Roboto"/>
              </a:rPr>
              <a:t>Which graphs better illustrate different relationships?</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Good measure of GDP  and Life Expectancy for comparing same country in different points in time is represented in slide 2.3.</a:t>
            </a:r>
          </a:p>
          <a:p>
            <a:pPr marL="171450" indent="-171450">
              <a:lnSpc>
                <a:spcPct val="115000"/>
              </a:lnSpc>
              <a:buClr>
                <a:schemeClr val="dk1"/>
              </a:buClr>
              <a:buSzPts val="1100"/>
              <a:buFont typeface="Arial" panose="020B0604020202020204" pitchFamily="34" charset="0"/>
              <a:buChar char="•"/>
            </a:pPr>
            <a:r>
              <a:rPr lang="en-US" sz="1000" dirty="0">
                <a:latin typeface="Roboto"/>
                <a:ea typeface="Roboto"/>
              </a:rPr>
              <a:t>Another descriptive measure for comparing the Life expectancy  and GDP of different countries is indicated by slide 2.4 and 2.5.</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sp>
        <p:nvSpPr>
          <p:cNvPr id="3" name="AutoShape 2">
            <a:extLst>
              <a:ext uri="{FF2B5EF4-FFF2-40B4-BE49-F238E27FC236}">
                <a16:creationId xmlns:a16="http://schemas.microsoft.com/office/drawing/2014/main" id="{3E064F27-0A64-49E1-B2BA-69B41885A944}"/>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85177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295269"/>
                </a:solidFill>
              </a:rPr>
              <a:t>Example Table of Contents</a:t>
            </a:r>
            <a:endParaRPr b="1">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US" sz="2000" dirty="0">
                <a:solidFill>
                  <a:srgbClr val="222222"/>
                </a:solidFill>
                <a:highlight>
                  <a:srgbClr val="FFFFFF"/>
                </a:highlight>
                <a:latin typeface="Roboto"/>
                <a:ea typeface="Roboto"/>
                <a:cs typeface="Roboto"/>
                <a:sym typeface="Roboto"/>
              </a:rPr>
              <a:t>Introduction to the data research</a:t>
            </a:r>
            <a:endParaRPr sz="20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US" sz="2000" dirty="0">
                <a:solidFill>
                  <a:srgbClr val="222222"/>
                </a:solidFill>
                <a:highlight>
                  <a:srgbClr val="FFFFFF"/>
                </a:highlight>
                <a:latin typeface="Roboto"/>
                <a:ea typeface="Roboto"/>
                <a:cs typeface="Roboto"/>
                <a:sym typeface="Roboto"/>
              </a:rPr>
              <a:t>Life expectancy distribution by country </a:t>
            </a:r>
          </a:p>
          <a:p>
            <a:pPr marL="457200" marR="0" lvl="0" indent="-381000" algn="l" rtl="0">
              <a:lnSpc>
                <a:spcPct val="115000"/>
              </a:lnSpc>
              <a:spcBef>
                <a:spcPts val="0"/>
              </a:spcBef>
              <a:spcAft>
                <a:spcPts val="0"/>
              </a:spcAft>
              <a:buClr>
                <a:srgbClr val="222222"/>
              </a:buClr>
              <a:buSzPts val="2400"/>
              <a:buFont typeface="Roboto"/>
              <a:buAutoNum type="arabicPeriod"/>
            </a:pPr>
            <a:r>
              <a:rPr lang="en-US" sz="2000" dirty="0">
                <a:solidFill>
                  <a:srgbClr val="222222"/>
                </a:solidFill>
                <a:highlight>
                  <a:srgbClr val="FFFFFF"/>
                </a:highlight>
                <a:latin typeface="Roboto"/>
                <a:ea typeface="Roboto"/>
                <a:cs typeface="Roboto"/>
                <a:sym typeface="Roboto"/>
              </a:rPr>
              <a:t>GDP as a function of Life expectancy by country</a:t>
            </a:r>
          </a:p>
          <a:p>
            <a:pPr marL="457200" lvl="0" indent="-381000">
              <a:lnSpc>
                <a:spcPct val="115000"/>
              </a:lnSpc>
              <a:buClr>
                <a:srgbClr val="222222"/>
              </a:buClr>
              <a:buSzPts val="2400"/>
              <a:buFont typeface="Roboto"/>
              <a:buAutoNum type="arabicPeriod"/>
            </a:pPr>
            <a:r>
              <a:rPr lang="en-US" sz="2000" dirty="0">
                <a:solidFill>
                  <a:srgbClr val="222222"/>
                </a:solidFill>
                <a:highlight>
                  <a:srgbClr val="FFFFFF"/>
                </a:highlight>
                <a:latin typeface="Roboto"/>
                <a:ea typeface="Roboto"/>
                <a:cs typeface="Roboto"/>
                <a:sym typeface="Roboto"/>
              </a:rPr>
              <a:t>Mapping Life Expectancy by country</a:t>
            </a:r>
          </a:p>
          <a:p>
            <a:pPr marL="457200" indent="-381000">
              <a:lnSpc>
                <a:spcPct val="115000"/>
              </a:lnSpc>
              <a:buClr>
                <a:srgbClr val="222222"/>
              </a:buClr>
              <a:buSzPts val="2400"/>
              <a:buFont typeface="Roboto"/>
              <a:buAutoNum type="arabicPeriod"/>
            </a:pPr>
            <a:r>
              <a:rPr lang="en-US" sz="2000" dirty="0">
                <a:solidFill>
                  <a:srgbClr val="222222"/>
                </a:solidFill>
                <a:highlight>
                  <a:srgbClr val="FFFFFF"/>
                </a:highlight>
                <a:latin typeface="Roboto"/>
                <a:ea typeface="Roboto"/>
                <a:cs typeface="Roboto"/>
                <a:sym typeface="Roboto"/>
              </a:rPr>
              <a:t>Mapping GDP by country</a:t>
            </a:r>
          </a:p>
          <a:p>
            <a:pPr marL="457200" indent="-381000">
              <a:lnSpc>
                <a:spcPct val="115000"/>
              </a:lnSpc>
              <a:buClr>
                <a:srgbClr val="222222"/>
              </a:buClr>
              <a:buSzPts val="2400"/>
              <a:buFont typeface="Roboto"/>
              <a:buAutoNum type="arabicPeriod"/>
            </a:pPr>
            <a:r>
              <a:rPr lang="en-US" sz="2000" dirty="0">
                <a:solidFill>
                  <a:srgbClr val="222222"/>
                </a:solidFill>
                <a:highlight>
                  <a:srgbClr val="FFFFFF"/>
                </a:highlight>
                <a:latin typeface="Roboto"/>
                <a:ea typeface="Roboto"/>
                <a:cs typeface="Roboto"/>
                <a:sym typeface="Roboto"/>
              </a:rPr>
              <a:t>Insights</a:t>
            </a:r>
          </a:p>
          <a:p>
            <a:pPr marL="76200" lvl="0">
              <a:lnSpc>
                <a:spcPct val="115000"/>
              </a:lnSpc>
              <a:buClr>
                <a:srgbClr val="222222"/>
              </a:buClr>
              <a:buSzPts val="2400"/>
            </a:pPr>
            <a:endParaRPr lang="en-US" sz="2000" dirty="0">
              <a:solidFill>
                <a:srgbClr val="222222"/>
              </a:solidFill>
              <a:highlight>
                <a:srgbClr val="FFFFFF"/>
              </a:highlight>
              <a:latin typeface="Roboto"/>
              <a:ea typeface="Roboto"/>
              <a:cs typeface="Roboto"/>
              <a:sym typeface="Roboto"/>
            </a:endParaRPr>
          </a:p>
          <a:p>
            <a:pPr marL="76200" marR="0" lvl="0" algn="l" rtl="0">
              <a:lnSpc>
                <a:spcPct val="115000"/>
              </a:lnSpc>
              <a:spcBef>
                <a:spcPts val="0"/>
              </a:spcBef>
              <a:spcAft>
                <a:spcPts val="0"/>
              </a:spcAft>
              <a:buClr>
                <a:srgbClr val="222222"/>
              </a:buClr>
              <a:buSzPts val="2400"/>
            </a:pP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1. Introduction</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258606" y="-253673"/>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1.1 Project introduction </a:t>
            </a:r>
            <a:endParaRPr sz="2400" b="1" dirty="0">
              <a:solidFill>
                <a:srgbClr val="295269"/>
              </a:solidFill>
              <a:latin typeface="Roboto"/>
              <a:ea typeface="Roboto"/>
              <a:cs typeface="Roboto"/>
              <a:sym typeface="Roboto"/>
            </a:endParaRPr>
          </a:p>
        </p:txBody>
      </p:sp>
      <p:sp>
        <p:nvSpPr>
          <p:cNvPr id="331" name="Shape 331"/>
          <p:cNvSpPr txBox="1"/>
          <p:nvPr/>
        </p:nvSpPr>
        <p:spPr>
          <a:xfrm>
            <a:off x="189772" y="501322"/>
            <a:ext cx="8370191" cy="4595722"/>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lvl="0" rtl="0">
              <a:lnSpc>
                <a:spcPct val="115000"/>
              </a:lnSpc>
              <a:spcBef>
                <a:spcPts val="0"/>
              </a:spcBef>
              <a:spcAft>
                <a:spcPts val="0"/>
              </a:spcAft>
              <a:buSzPts val="1200"/>
            </a:pPr>
            <a:r>
              <a:rPr lang="en" sz="1100" dirty="0">
                <a:latin typeface="Roboto"/>
                <a:ea typeface="Roboto"/>
                <a:cs typeface="Roboto"/>
                <a:sym typeface="Roboto"/>
              </a:rPr>
              <a:t>In th</a:t>
            </a:r>
            <a:r>
              <a:rPr lang="en-US" sz="1100" dirty="0">
                <a:latin typeface="Roboto"/>
                <a:ea typeface="Roboto"/>
                <a:cs typeface="Roboto"/>
                <a:sym typeface="Roboto"/>
              </a:rPr>
              <a:t>is project, I will analyze data on GDP and life expectancy from the World Health organization and the World Bank to try and identify the relationship between the GDP and life expectancy of six countries.</a:t>
            </a:r>
          </a:p>
          <a:p>
            <a:pPr lvl="0" rtl="0">
              <a:lnSpc>
                <a:spcPct val="115000"/>
              </a:lnSpc>
              <a:spcBef>
                <a:spcPts val="0"/>
              </a:spcBef>
              <a:spcAft>
                <a:spcPts val="0"/>
              </a:spcAft>
              <a:buSzPts val="1200"/>
            </a:pPr>
            <a:endParaRPr lang="en-US" sz="1100" dirty="0">
              <a:latin typeface="Roboto"/>
              <a:ea typeface="Roboto"/>
              <a:cs typeface="Roboto"/>
              <a:sym typeface="Roboto"/>
            </a:endParaRPr>
          </a:p>
          <a:p>
            <a:pPr lvl="0" rtl="0">
              <a:lnSpc>
                <a:spcPct val="115000"/>
              </a:lnSpc>
              <a:spcBef>
                <a:spcPts val="0"/>
              </a:spcBef>
              <a:spcAft>
                <a:spcPts val="0"/>
              </a:spcAft>
              <a:buSzPts val="1200"/>
            </a:pPr>
            <a:r>
              <a:rPr lang="en-US" sz="1100" b="1" dirty="0">
                <a:latin typeface="Roboto"/>
                <a:ea typeface="Roboto"/>
                <a:cs typeface="Roboto"/>
                <a:sym typeface="Roboto"/>
              </a:rPr>
              <a:t>What is Word  Bank?</a:t>
            </a:r>
          </a:p>
          <a:p>
            <a:pPr lvl="0" rtl="0">
              <a:lnSpc>
                <a:spcPct val="115000"/>
              </a:lnSpc>
              <a:spcBef>
                <a:spcPts val="0"/>
              </a:spcBef>
              <a:spcAft>
                <a:spcPts val="0"/>
              </a:spcAft>
              <a:buSzPts val="1200"/>
            </a:pPr>
            <a:r>
              <a:rPr lang="en-US" sz="1100" dirty="0">
                <a:latin typeface="Roboto"/>
                <a:ea typeface="Roboto"/>
                <a:cs typeface="Roboto"/>
                <a:sym typeface="Roboto"/>
              </a:rPr>
              <a:t>Word Bank is global organization with members from 189 countries, the world bank group scope is to find sustainable solution that reduce poverty and build prosperity for developing countries.</a:t>
            </a:r>
          </a:p>
          <a:p>
            <a:pPr lvl="0" rtl="0">
              <a:lnSpc>
                <a:spcPct val="115000"/>
              </a:lnSpc>
              <a:spcBef>
                <a:spcPts val="0"/>
              </a:spcBef>
              <a:spcAft>
                <a:spcPts val="0"/>
              </a:spcAft>
              <a:buSzPts val="1200"/>
            </a:pPr>
            <a:endParaRPr lang="en-US" sz="1100" dirty="0">
              <a:latin typeface="Roboto"/>
              <a:ea typeface="Roboto"/>
              <a:cs typeface="Roboto"/>
              <a:sym typeface="Roboto"/>
            </a:endParaRPr>
          </a:p>
          <a:p>
            <a:pPr lvl="0" rtl="0">
              <a:lnSpc>
                <a:spcPct val="115000"/>
              </a:lnSpc>
              <a:spcBef>
                <a:spcPts val="0"/>
              </a:spcBef>
              <a:spcAft>
                <a:spcPts val="0"/>
              </a:spcAft>
              <a:buSzPts val="1200"/>
            </a:pPr>
            <a:r>
              <a:rPr lang="en-US" sz="1100" b="1" dirty="0">
                <a:latin typeface="Roboto"/>
                <a:ea typeface="Roboto"/>
                <a:cs typeface="Roboto"/>
                <a:sym typeface="Roboto"/>
              </a:rPr>
              <a:t>What is GDP?</a:t>
            </a:r>
          </a:p>
          <a:p>
            <a:pPr lvl="0" rtl="0">
              <a:lnSpc>
                <a:spcPct val="115000"/>
              </a:lnSpc>
              <a:spcBef>
                <a:spcPts val="0"/>
              </a:spcBef>
              <a:spcAft>
                <a:spcPts val="0"/>
              </a:spcAft>
              <a:buSzPts val="1200"/>
            </a:pPr>
            <a:r>
              <a:rPr lang="en-US" sz="1100" dirty="0">
                <a:latin typeface="Roboto"/>
                <a:ea typeface="Roboto"/>
                <a:cs typeface="Roboto"/>
                <a:sym typeface="Roboto"/>
              </a:rPr>
              <a:t>GDP sum up the prices of all finished goods and service produced within a country in a year. It is a good indication of how much an economy produces every year. </a:t>
            </a:r>
          </a:p>
          <a:p>
            <a:pPr lvl="0" rtl="0">
              <a:lnSpc>
                <a:spcPct val="115000"/>
              </a:lnSpc>
              <a:spcBef>
                <a:spcPts val="0"/>
              </a:spcBef>
              <a:spcAft>
                <a:spcPts val="0"/>
              </a:spcAft>
              <a:buSzPts val="1200"/>
            </a:pPr>
            <a:endParaRPr lang="en-US" sz="1100" b="1" dirty="0">
              <a:latin typeface="Roboto"/>
              <a:ea typeface="Roboto"/>
              <a:cs typeface="Roboto"/>
              <a:sym typeface="Roboto"/>
            </a:endParaRPr>
          </a:p>
          <a:p>
            <a:pPr lvl="0" rtl="0">
              <a:lnSpc>
                <a:spcPct val="115000"/>
              </a:lnSpc>
              <a:spcBef>
                <a:spcPts val="0"/>
              </a:spcBef>
              <a:spcAft>
                <a:spcPts val="0"/>
              </a:spcAft>
              <a:buSzPts val="1200"/>
            </a:pPr>
            <a:r>
              <a:rPr lang="en-US" sz="1100" b="1" dirty="0">
                <a:latin typeface="Roboto"/>
                <a:ea typeface="Roboto"/>
                <a:cs typeface="Roboto"/>
                <a:sym typeface="Roboto"/>
              </a:rPr>
              <a:t>What is World Health Organization?</a:t>
            </a:r>
          </a:p>
          <a:p>
            <a:pPr lvl="0" rtl="0">
              <a:lnSpc>
                <a:spcPct val="115000"/>
              </a:lnSpc>
              <a:spcBef>
                <a:spcPts val="0"/>
              </a:spcBef>
              <a:spcAft>
                <a:spcPts val="0"/>
              </a:spcAft>
              <a:buSzPts val="1200"/>
            </a:pPr>
            <a:r>
              <a:rPr lang="en-US" sz="1100" dirty="0">
                <a:latin typeface="Roboto"/>
                <a:ea typeface="Roboto"/>
                <a:cs typeface="Roboto"/>
                <a:sym typeface="Roboto"/>
              </a:rPr>
              <a:t>WHO is a global organization spread out in 150 countries, their area of work is health system. Its primary activities is to engage partnerships with other global health initiatives, conducting research, setting norms and providing technical support. Today, WHO monitors and coordinates activities concerning many health-related issues, including modified foods, climate change, tobacco, drug use and road safety. </a:t>
            </a:r>
          </a:p>
          <a:p>
            <a:pPr lvl="0" rtl="0">
              <a:lnSpc>
                <a:spcPct val="115000"/>
              </a:lnSpc>
              <a:spcBef>
                <a:spcPts val="0"/>
              </a:spcBef>
              <a:spcAft>
                <a:spcPts val="0"/>
              </a:spcAft>
              <a:buSzPts val="1200"/>
            </a:pPr>
            <a:endParaRPr lang="en-US" sz="1100" dirty="0">
              <a:latin typeface="Roboto"/>
              <a:ea typeface="Roboto"/>
              <a:cs typeface="Roboto"/>
              <a:sym typeface="Roboto"/>
            </a:endParaRPr>
          </a:p>
          <a:p>
            <a:pPr lvl="0" rtl="0">
              <a:lnSpc>
                <a:spcPct val="115000"/>
              </a:lnSpc>
              <a:spcBef>
                <a:spcPts val="0"/>
              </a:spcBef>
              <a:spcAft>
                <a:spcPts val="0"/>
              </a:spcAft>
              <a:buSzPts val="1200"/>
            </a:pPr>
            <a:r>
              <a:rPr lang="en-US" sz="1100" b="1" dirty="0">
                <a:latin typeface="Roboto"/>
                <a:ea typeface="Roboto"/>
                <a:cs typeface="Roboto"/>
                <a:sym typeface="Roboto"/>
              </a:rPr>
              <a:t>What is Life Expectancy at birth?</a:t>
            </a:r>
          </a:p>
          <a:p>
            <a:pPr lvl="0" rtl="0">
              <a:lnSpc>
                <a:spcPct val="115000"/>
              </a:lnSpc>
              <a:spcBef>
                <a:spcPts val="0"/>
              </a:spcBef>
              <a:spcAft>
                <a:spcPts val="0"/>
              </a:spcAft>
              <a:buSzPts val="1200"/>
            </a:pPr>
            <a:r>
              <a:rPr lang="en-US" sz="1100" dirty="0">
                <a:latin typeface="Roboto"/>
                <a:ea typeface="Roboto"/>
                <a:cs typeface="Roboto"/>
                <a:sym typeface="Roboto"/>
              </a:rPr>
              <a:t>Life expectancy at birth is defined as how long, on average, a newborn can expect to live. Gains in life expectancy at birth can be attributed to a number of factors, including rise living standards, improved lifestyle, and better education, as well greater access to quality health services.</a:t>
            </a:r>
          </a:p>
          <a:p>
            <a:pPr lvl="0">
              <a:lnSpc>
                <a:spcPct val="115000"/>
              </a:lnSpc>
              <a:buSzPts val="1200"/>
            </a:pPr>
            <a:r>
              <a:rPr lang="en-US" sz="1100" dirty="0">
                <a:latin typeface="Roboto"/>
                <a:ea typeface="Roboto"/>
              </a:rPr>
              <a:t>Life expectancy at birth reflects the overall mortality level of a population. It summarizes the mortality pattern that prevails across all age groups in a given year – children and adolescents, adults and the elderly.</a:t>
            </a:r>
            <a:r>
              <a:rPr lang="en-US" dirty="0"/>
              <a:t> </a:t>
            </a:r>
            <a:endParaRPr lang="en-US" sz="1100" dirty="0">
              <a:latin typeface="Roboto"/>
              <a:ea typeface="Roboto"/>
              <a:cs typeface="Roboto"/>
              <a:sym typeface="Roboto"/>
            </a:endParaRPr>
          </a:p>
          <a:p>
            <a:pPr lvl="0" rtl="0">
              <a:lnSpc>
                <a:spcPct val="115000"/>
              </a:lnSpc>
              <a:spcBef>
                <a:spcPts val="0"/>
              </a:spcBef>
              <a:spcAft>
                <a:spcPts val="0"/>
              </a:spcAft>
              <a:buSzPts val="1200"/>
            </a:pPr>
            <a:endParaRPr sz="1200" dirty="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9437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1.2 </a:t>
            </a:r>
            <a:r>
              <a:rPr lang="en-US" sz="2400" b="1" dirty="0">
                <a:solidFill>
                  <a:srgbClr val="295269"/>
                </a:solidFill>
                <a:latin typeface="Roboto"/>
                <a:ea typeface="Roboto"/>
                <a:cs typeface="Roboto"/>
                <a:sym typeface="Roboto"/>
              </a:rPr>
              <a:t>Examine the data </a:t>
            </a:r>
            <a:endParaRPr sz="2400" b="1" dirty="0">
              <a:solidFill>
                <a:srgbClr val="295269"/>
              </a:solidFill>
              <a:latin typeface="Roboto"/>
              <a:ea typeface="Roboto"/>
              <a:cs typeface="Roboto"/>
              <a:sym typeface="Roboto"/>
            </a:endParaRPr>
          </a:p>
        </p:txBody>
      </p:sp>
      <p:sp>
        <p:nvSpPr>
          <p:cNvPr id="331" name="Shape 331"/>
          <p:cNvSpPr txBox="1"/>
          <p:nvPr/>
        </p:nvSpPr>
        <p:spPr>
          <a:xfrm>
            <a:off x="201572" y="931975"/>
            <a:ext cx="8370191" cy="1964608"/>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lvl="0" rtl="0">
              <a:lnSpc>
                <a:spcPct val="115000"/>
              </a:lnSpc>
              <a:spcBef>
                <a:spcPts val="0"/>
              </a:spcBef>
              <a:spcAft>
                <a:spcPts val="0"/>
              </a:spcAft>
              <a:buSzPts val="1200"/>
            </a:pPr>
            <a:r>
              <a:rPr lang="en-US" sz="1200" dirty="0">
                <a:latin typeface="Roboto"/>
                <a:ea typeface="Roboto"/>
                <a:cs typeface="Roboto"/>
                <a:sym typeface="Roboto"/>
              </a:rPr>
              <a:t>Dataset for this project:</a:t>
            </a:r>
          </a:p>
          <a:p>
            <a:pPr lvl="0" rtl="0">
              <a:lnSpc>
                <a:spcPct val="115000"/>
              </a:lnSpc>
              <a:spcBef>
                <a:spcPts val="0"/>
              </a:spcBef>
              <a:spcAft>
                <a:spcPts val="0"/>
              </a:spcAft>
              <a:buSzPts val="1200"/>
            </a:pPr>
            <a:r>
              <a:rPr lang="en-US" sz="1200" dirty="0">
                <a:latin typeface="Roboto"/>
                <a:ea typeface="Roboto"/>
                <a:cs typeface="Roboto"/>
                <a:sym typeface="Roboto"/>
              </a:rPr>
              <a:t>The GDP data comes from </a:t>
            </a:r>
          </a:p>
          <a:p>
            <a:pPr marL="171450" lvl="0" indent="-171450" rtl="0">
              <a:lnSpc>
                <a:spcPct val="115000"/>
              </a:lnSpc>
              <a:spcBef>
                <a:spcPts val="0"/>
              </a:spcBef>
              <a:spcAft>
                <a:spcPts val="0"/>
              </a:spcAft>
              <a:buSzPts val="1200"/>
              <a:buFont typeface="Arial" panose="020B0604020202020204" pitchFamily="34" charset="0"/>
              <a:buChar char="•"/>
            </a:pPr>
            <a:r>
              <a:rPr lang="en-US" sz="1200" dirty="0">
                <a:latin typeface="Roboto"/>
                <a:ea typeface="Roboto"/>
                <a:cs typeface="Roboto"/>
                <a:sym typeface="Roboto"/>
              </a:rPr>
              <a:t>The data consist of 5 columns:</a:t>
            </a:r>
          </a:p>
          <a:p>
            <a:pPr marL="171450" lvl="1" indent="-171450">
              <a:lnSpc>
                <a:spcPct val="115000"/>
              </a:lnSpc>
              <a:buSzPts val="1200"/>
              <a:buFont typeface="Courier New" panose="02070309020205020404" pitchFamily="49" charset="0"/>
              <a:buChar char="o"/>
            </a:pPr>
            <a:r>
              <a:rPr lang="en-US" sz="1200" dirty="0">
                <a:latin typeface="Roboto"/>
                <a:ea typeface="Roboto"/>
                <a:cs typeface="Roboto"/>
                <a:sym typeface="Roboto"/>
              </a:rPr>
              <a:t>Column </a:t>
            </a:r>
            <a:r>
              <a:rPr lang="en-US" sz="1200" b="1" dirty="0">
                <a:latin typeface="Roboto"/>
                <a:ea typeface="Roboto"/>
                <a:cs typeface="Roboto"/>
                <a:sym typeface="Roboto"/>
              </a:rPr>
              <a:t>‘Country’ </a:t>
            </a:r>
            <a:r>
              <a:rPr lang="en-US" sz="1200" dirty="0">
                <a:latin typeface="Roboto"/>
                <a:ea typeface="Roboto"/>
                <a:cs typeface="Roboto"/>
                <a:sym typeface="Roboto"/>
              </a:rPr>
              <a:t>contain the name of the countries selected for this project: Chile, Mexico, China, USA, Germany and Zimbabwe</a:t>
            </a:r>
          </a:p>
          <a:p>
            <a:pPr marL="171450" lvl="1" indent="-171450">
              <a:lnSpc>
                <a:spcPct val="115000"/>
              </a:lnSpc>
              <a:buSzPts val="1200"/>
              <a:buFont typeface="Courier New" panose="02070309020205020404" pitchFamily="49" charset="0"/>
              <a:buChar char="o"/>
            </a:pPr>
            <a:r>
              <a:rPr lang="en-US" sz="1200" dirty="0">
                <a:latin typeface="Roboto"/>
                <a:ea typeface="Roboto"/>
                <a:cs typeface="Roboto"/>
                <a:sym typeface="Roboto"/>
              </a:rPr>
              <a:t>Column </a:t>
            </a:r>
            <a:r>
              <a:rPr lang="en-US" sz="1200" b="1" dirty="0">
                <a:latin typeface="Roboto"/>
                <a:ea typeface="Roboto"/>
                <a:cs typeface="Roboto"/>
                <a:sym typeface="Roboto"/>
              </a:rPr>
              <a:t>‘Year’ </a:t>
            </a:r>
            <a:r>
              <a:rPr lang="en-US" sz="1200" dirty="0">
                <a:latin typeface="Roboto"/>
                <a:ea typeface="Roboto"/>
                <a:cs typeface="Roboto"/>
                <a:sym typeface="Roboto"/>
              </a:rPr>
              <a:t>contain years between 2000 and 2015.</a:t>
            </a:r>
          </a:p>
          <a:p>
            <a:pPr marL="171450" lvl="1" indent="-171450">
              <a:lnSpc>
                <a:spcPct val="115000"/>
              </a:lnSpc>
              <a:buSzPts val="1200"/>
              <a:buFont typeface="Courier New" panose="02070309020205020404" pitchFamily="49" charset="0"/>
              <a:buChar char="o"/>
            </a:pPr>
            <a:r>
              <a:rPr lang="en-US" sz="1200" dirty="0">
                <a:latin typeface="Roboto"/>
                <a:ea typeface="Roboto"/>
                <a:cs typeface="Roboto"/>
                <a:sym typeface="Roboto"/>
              </a:rPr>
              <a:t>Column </a:t>
            </a:r>
            <a:r>
              <a:rPr lang="en-US" sz="1200" b="1" dirty="0">
                <a:latin typeface="Roboto"/>
                <a:ea typeface="Roboto"/>
                <a:cs typeface="Roboto"/>
                <a:sym typeface="Roboto"/>
              </a:rPr>
              <a:t>‘LEABY’ </a:t>
            </a:r>
            <a:r>
              <a:rPr lang="en-US" sz="1200" dirty="0">
                <a:latin typeface="Roboto"/>
                <a:ea typeface="Roboto"/>
                <a:cs typeface="Roboto"/>
                <a:sym typeface="Roboto"/>
              </a:rPr>
              <a:t>are average life expectance at birth for each country from dataset between 2000 and 2015.</a:t>
            </a:r>
          </a:p>
          <a:p>
            <a:pPr marL="171450" lvl="1" indent="-171450">
              <a:lnSpc>
                <a:spcPct val="115000"/>
              </a:lnSpc>
              <a:buSzPts val="1200"/>
              <a:buFont typeface="Courier New" panose="02070309020205020404" pitchFamily="49" charset="0"/>
              <a:buChar char="o"/>
            </a:pPr>
            <a:r>
              <a:rPr lang="en-US" sz="1200" dirty="0">
                <a:latin typeface="Roboto"/>
                <a:ea typeface="Roboto"/>
                <a:cs typeface="Roboto"/>
                <a:sym typeface="Roboto"/>
              </a:rPr>
              <a:t>Column </a:t>
            </a:r>
            <a:r>
              <a:rPr lang="en-US" sz="1200" b="1" dirty="0">
                <a:latin typeface="Roboto"/>
                <a:ea typeface="Roboto"/>
                <a:cs typeface="Roboto"/>
                <a:sym typeface="Roboto"/>
              </a:rPr>
              <a:t>‘GDP’ </a:t>
            </a:r>
            <a:r>
              <a:rPr lang="en-US" sz="1200" dirty="0">
                <a:latin typeface="Roboto"/>
                <a:ea typeface="Roboto"/>
                <a:cs typeface="Roboto"/>
                <a:sym typeface="Roboto"/>
              </a:rPr>
              <a:t>is the gross domain product for each country from dataset between 2000 and 2015.</a:t>
            </a:r>
          </a:p>
          <a:p>
            <a:pPr lvl="1">
              <a:lnSpc>
                <a:spcPct val="115000"/>
              </a:lnSpc>
              <a:buSzPts val="1200"/>
            </a:pPr>
            <a:endParaRPr sz="1200" dirty="0">
              <a:latin typeface="Roboto"/>
              <a:ea typeface="Roboto"/>
              <a:cs typeface="Roboto"/>
              <a:sym typeface="Roboto"/>
            </a:endParaRPr>
          </a:p>
        </p:txBody>
      </p:sp>
    </p:spTree>
    <p:extLst>
      <p:ext uri="{BB962C8B-B14F-4D97-AF65-F5344CB8AC3E}">
        <p14:creationId xmlns:p14="http://schemas.microsoft.com/office/powerpoint/2010/main" val="1234233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2. </a:t>
            </a:r>
            <a:r>
              <a:rPr lang="en-US" sz="4800" dirty="0">
                <a:solidFill>
                  <a:schemeClr val="lt1"/>
                </a:solidFill>
                <a:latin typeface="Roboto Black"/>
                <a:ea typeface="Roboto Black"/>
                <a:cs typeface="Roboto Black"/>
                <a:sym typeface="Roboto Black"/>
              </a:rPr>
              <a:t>Data Visualization</a:t>
            </a:r>
            <a:endParaRPr dirty="0"/>
          </a:p>
        </p:txBody>
      </p:sp>
    </p:spTree>
    <p:extLst>
      <p:ext uri="{BB962C8B-B14F-4D97-AF65-F5344CB8AC3E}">
        <p14:creationId xmlns:p14="http://schemas.microsoft.com/office/powerpoint/2010/main" val="1914815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77975" y="99069"/>
            <a:ext cx="5556198" cy="896397"/>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2.1 </a:t>
            </a:r>
            <a:r>
              <a:rPr lang="en-US" sz="2400" b="1" dirty="0">
                <a:solidFill>
                  <a:srgbClr val="295269"/>
                </a:solidFill>
                <a:latin typeface="Roboto"/>
                <a:ea typeface="Roboto"/>
                <a:cs typeface="Roboto"/>
                <a:sym typeface="Roboto"/>
              </a:rPr>
              <a:t>Compare average GDP and life expectance by countries</a:t>
            </a:r>
          </a:p>
        </p:txBody>
      </p:sp>
      <p:sp>
        <p:nvSpPr>
          <p:cNvPr id="316" name="Shape 316"/>
          <p:cNvSpPr txBox="1"/>
          <p:nvPr/>
        </p:nvSpPr>
        <p:spPr>
          <a:xfrm>
            <a:off x="177975" y="995466"/>
            <a:ext cx="5556198" cy="225554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Create a bar chart to compare average GDP income versus Life Expectance indices for each country from dataset. </a:t>
            </a:r>
            <a:endParaRPr lang="en"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Conclusion:</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highest  GDP is hold it by USA and lowest by Zimbabwe which do not appear in bar chart due to the discrepancy in GDP income between tops countries.</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For the life expectancy, the first country is Germany with average age of 80, followed to small differences by next four countries the lowest life expectancy is indicated by  Zimbabwe with 50 years.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pic>
        <p:nvPicPr>
          <p:cNvPr id="2" name="Picture 1">
            <a:extLst>
              <a:ext uri="{FF2B5EF4-FFF2-40B4-BE49-F238E27FC236}">
                <a16:creationId xmlns:a16="http://schemas.microsoft.com/office/drawing/2014/main" id="{4CCD25A5-29EB-44CC-AB43-55B7421201C7}"/>
              </a:ext>
            </a:extLst>
          </p:cNvPr>
          <p:cNvPicPr>
            <a:picLocks noChangeAspect="1"/>
          </p:cNvPicPr>
          <p:nvPr/>
        </p:nvPicPr>
        <p:blipFill rotWithShape="1">
          <a:blip r:embed="rId3"/>
          <a:srcRect l="3596" t="5174" r="5266" b="1787"/>
          <a:stretch/>
        </p:blipFill>
        <p:spPr>
          <a:xfrm>
            <a:off x="5919954" y="99069"/>
            <a:ext cx="2755094" cy="2109437"/>
          </a:xfrm>
          <a:prstGeom prst="rect">
            <a:avLst/>
          </a:prstGeom>
        </p:spPr>
      </p:pic>
      <p:pic>
        <p:nvPicPr>
          <p:cNvPr id="4" name="Picture 3">
            <a:extLst>
              <a:ext uri="{FF2B5EF4-FFF2-40B4-BE49-F238E27FC236}">
                <a16:creationId xmlns:a16="http://schemas.microsoft.com/office/drawing/2014/main" id="{3C5F7DFE-B581-4C20-8866-0AA01AD19810}"/>
              </a:ext>
            </a:extLst>
          </p:cNvPr>
          <p:cNvPicPr>
            <a:picLocks noChangeAspect="1"/>
          </p:cNvPicPr>
          <p:nvPr/>
        </p:nvPicPr>
        <p:blipFill rotWithShape="1">
          <a:blip r:embed="rId4"/>
          <a:srcRect l="4289" t="4808" r="6171" b="1995"/>
          <a:stretch/>
        </p:blipFill>
        <p:spPr>
          <a:xfrm>
            <a:off x="5843358" y="2510428"/>
            <a:ext cx="2831690" cy="2255542"/>
          </a:xfrm>
          <a:prstGeom prst="rect">
            <a:avLst/>
          </a:prstGeom>
        </p:spPr>
      </p:pic>
      <p:sp>
        <p:nvSpPr>
          <p:cNvPr id="5" name="TextBox 4">
            <a:extLst>
              <a:ext uri="{FF2B5EF4-FFF2-40B4-BE49-F238E27FC236}">
                <a16:creationId xmlns:a16="http://schemas.microsoft.com/office/drawing/2014/main" id="{AF9FAE20-EDD4-46A5-8D5B-6BE244EFF21A}"/>
              </a:ext>
            </a:extLst>
          </p:cNvPr>
          <p:cNvSpPr txBox="1"/>
          <p:nvPr/>
        </p:nvSpPr>
        <p:spPr>
          <a:xfrm>
            <a:off x="6981549" y="2244051"/>
            <a:ext cx="631904" cy="230832"/>
          </a:xfrm>
          <a:prstGeom prst="rect">
            <a:avLst/>
          </a:prstGeom>
          <a:noFill/>
        </p:spPr>
        <p:txBody>
          <a:bodyPr wrap="square" rtlCol="0">
            <a:spAutoFit/>
          </a:bodyPr>
          <a:lstStyle/>
          <a:p>
            <a:r>
              <a:rPr lang="en-US" sz="900" dirty="0">
                <a:solidFill>
                  <a:schemeClr val="tx2">
                    <a:lumMod val="50000"/>
                  </a:schemeClr>
                </a:solidFill>
              </a:rPr>
              <a:t>Country</a:t>
            </a:r>
          </a:p>
        </p:txBody>
      </p:sp>
      <p:sp>
        <p:nvSpPr>
          <p:cNvPr id="8" name="TextBox 7">
            <a:extLst>
              <a:ext uri="{FF2B5EF4-FFF2-40B4-BE49-F238E27FC236}">
                <a16:creationId xmlns:a16="http://schemas.microsoft.com/office/drawing/2014/main" id="{54A5FB95-174D-4A51-B4AB-C7973DA718D1}"/>
              </a:ext>
            </a:extLst>
          </p:cNvPr>
          <p:cNvSpPr txBox="1"/>
          <p:nvPr/>
        </p:nvSpPr>
        <p:spPr>
          <a:xfrm>
            <a:off x="6943251" y="4752278"/>
            <a:ext cx="631904" cy="230832"/>
          </a:xfrm>
          <a:prstGeom prst="rect">
            <a:avLst/>
          </a:prstGeom>
          <a:noFill/>
        </p:spPr>
        <p:txBody>
          <a:bodyPr wrap="square" rtlCol="0">
            <a:spAutoFit/>
          </a:bodyPr>
          <a:lstStyle/>
          <a:p>
            <a:r>
              <a:rPr lang="en-US" sz="900" dirty="0">
                <a:solidFill>
                  <a:schemeClr val="tx2">
                    <a:lumMod val="50000"/>
                  </a:schemeClr>
                </a:solidFill>
              </a:rPr>
              <a:t>Country</a:t>
            </a:r>
          </a:p>
        </p:txBody>
      </p:sp>
      <p:pic>
        <p:nvPicPr>
          <p:cNvPr id="3" name="Picture 2">
            <a:extLst>
              <a:ext uri="{FF2B5EF4-FFF2-40B4-BE49-F238E27FC236}">
                <a16:creationId xmlns:a16="http://schemas.microsoft.com/office/drawing/2014/main" id="{FE2AA3EA-4482-495A-A8AD-22BC8D1DC355}"/>
              </a:ext>
            </a:extLst>
          </p:cNvPr>
          <p:cNvPicPr>
            <a:picLocks noChangeAspect="1"/>
          </p:cNvPicPr>
          <p:nvPr/>
        </p:nvPicPr>
        <p:blipFill>
          <a:blip r:embed="rId5"/>
          <a:stretch>
            <a:fillRect/>
          </a:stretch>
        </p:blipFill>
        <p:spPr>
          <a:xfrm>
            <a:off x="232978" y="3318631"/>
            <a:ext cx="1796400" cy="1657548"/>
          </a:xfrm>
          <a:prstGeom prst="rect">
            <a:avLst/>
          </a:prstGeom>
        </p:spPr>
      </p:pic>
      <p:pic>
        <p:nvPicPr>
          <p:cNvPr id="6" name="Picture 5">
            <a:extLst>
              <a:ext uri="{FF2B5EF4-FFF2-40B4-BE49-F238E27FC236}">
                <a16:creationId xmlns:a16="http://schemas.microsoft.com/office/drawing/2014/main" id="{D0891BD7-D9C0-4FB5-A2DA-501EA1588EF7}"/>
              </a:ext>
            </a:extLst>
          </p:cNvPr>
          <p:cNvPicPr>
            <a:picLocks noChangeAspect="1"/>
          </p:cNvPicPr>
          <p:nvPr/>
        </p:nvPicPr>
        <p:blipFill>
          <a:blip r:embed="rId6"/>
          <a:stretch>
            <a:fillRect/>
          </a:stretch>
        </p:blipFill>
        <p:spPr>
          <a:xfrm>
            <a:off x="3191551" y="3330494"/>
            <a:ext cx="1875248" cy="1652616"/>
          </a:xfrm>
          <a:prstGeom prst="rect">
            <a:avLst/>
          </a:prstGeom>
        </p:spPr>
      </p:pic>
    </p:spTree>
    <p:extLst>
      <p:ext uri="{BB962C8B-B14F-4D97-AF65-F5344CB8AC3E}">
        <p14:creationId xmlns:p14="http://schemas.microsoft.com/office/powerpoint/2010/main" val="3487703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77974" y="99069"/>
            <a:ext cx="8859837" cy="896397"/>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2.2 </a:t>
            </a:r>
            <a:r>
              <a:rPr lang="en-US" sz="2400" b="1" dirty="0">
                <a:solidFill>
                  <a:srgbClr val="295269"/>
                </a:solidFill>
                <a:latin typeface="Roboto"/>
                <a:ea typeface="Roboto"/>
                <a:cs typeface="Roboto"/>
                <a:sym typeface="Roboto"/>
              </a:rPr>
              <a:t> What do you notice about the two bar charts? Do they look similar?</a:t>
            </a:r>
          </a:p>
        </p:txBody>
      </p:sp>
      <p:sp>
        <p:nvSpPr>
          <p:cNvPr id="316" name="Shape 316"/>
          <p:cNvSpPr txBox="1"/>
          <p:nvPr/>
        </p:nvSpPr>
        <p:spPr>
          <a:xfrm>
            <a:off x="177975" y="995466"/>
            <a:ext cx="6235350" cy="367682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Compare the two plots for each country, calculate the  rate between  2000 and 2015 for every country.</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To calculate the percentage increase:</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 Increase = New number – Original number / Original number  x 100 </a:t>
            </a:r>
          </a:p>
          <a:p>
            <a:pPr marL="0" lvl="0" indent="0" rtl="0">
              <a:lnSpc>
                <a:spcPct val="115000"/>
              </a:lnSpc>
              <a:spcBef>
                <a:spcPts val="0"/>
              </a:spcBef>
              <a:spcAft>
                <a:spcPts val="0"/>
              </a:spcAft>
              <a:buClr>
                <a:schemeClr val="dk1"/>
              </a:buClr>
              <a:buSzPts val="1100"/>
              <a:buFont typeface="Arial"/>
              <a:buNone/>
            </a:pPr>
            <a:r>
              <a:rPr lang="en-US" sz="1200">
                <a:latin typeface="Roboto"/>
                <a:ea typeface="Roboto"/>
                <a:cs typeface="Roboto"/>
                <a:sym typeface="Roboto"/>
              </a:rPr>
              <a:t>Conclusion:</a:t>
            </a: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Significant change in GDP is noticed for China the GDP increased 8 times in 15 years.</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pic>
        <p:nvPicPr>
          <p:cNvPr id="9" name="Picture 8">
            <a:extLst>
              <a:ext uri="{FF2B5EF4-FFF2-40B4-BE49-F238E27FC236}">
                <a16:creationId xmlns:a16="http://schemas.microsoft.com/office/drawing/2014/main" id="{EA59E339-19FA-4A29-B2A7-D08D36827036}"/>
              </a:ext>
            </a:extLst>
          </p:cNvPr>
          <p:cNvPicPr>
            <a:picLocks noChangeAspect="1"/>
          </p:cNvPicPr>
          <p:nvPr/>
        </p:nvPicPr>
        <p:blipFill>
          <a:blip r:embed="rId3"/>
          <a:stretch>
            <a:fillRect/>
          </a:stretch>
        </p:blipFill>
        <p:spPr>
          <a:xfrm>
            <a:off x="6435279" y="995466"/>
            <a:ext cx="2609850" cy="1981200"/>
          </a:xfrm>
          <a:prstGeom prst="rect">
            <a:avLst/>
          </a:prstGeom>
        </p:spPr>
      </p:pic>
    </p:spTree>
    <p:extLst>
      <p:ext uri="{BB962C8B-B14F-4D97-AF65-F5344CB8AC3E}">
        <p14:creationId xmlns:p14="http://schemas.microsoft.com/office/powerpoint/2010/main" val="468640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2.3 </a:t>
            </a:r>
            <a:r>
              <a:rPr lang="en-US" sz="2400" b="1" dirty="0">
                <a:solidFill>
                  <a:srgbClr val="295269"/>
                </a:solidFill>
                <a:latin typeface="Roboto"/>
                <a:ea typeface="Roboto"/>
                <a:sym typeface="Roboto"/>
              </a:rPr>
              <a:t>Life expectancy distribution by country </a:t>
            </a:r>
          </a:p>
          <a:p>
            <a:endParaRPr lang="en-US" sz="2400" b="1" dirty="0">
              <a:solidFill>
                <a:srgbClr val="295269"/>
              </a:solidFill>
              <a:latin typeface="Roboto"/>
              <a:ea typeface="Roboto"/>
              <a:sym typeface="Roboto"/>
            </a:endParaRPr>
          </a:p>
        </p:txBody>
      </p:sp>
      <p:sp>
        <p:nvSpPr>
          <p:cNvPr id="316" name="Shape 316"/>
          <p:cNvSpPr txBox="1"/>
          <p:nvPr/>
        </p:nvSpPr>
        <p:spPr>
          <a:xfrm>
            <a:off x="311700" y="711425"/>
            <a:ext cx="3851286" cy="2598113"/>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200" dirty="0">
                <a:latin typeface="Roboto"/>
                <a:ea typeface="Roboto"/>
                <a:cs typeface="Roboto"/>
                <a:sym typeface="Roboto"/>
              </a:rPr>
              <a:t>We want to get an understanding of the distributio</a:t>
            </a:r>
            <a:r>
              <a:rPr lang="en-US" sz="1200" dirty="0">
                <a:latin typeface="Roboto"/>
                <a:ea typeface="Roboto"/>
                <a:cs typeface="Roboto"/>
                <a:sym typeface="Roboto"/>
              </a:rPr>
              <a:t>n</a:t>
            </a:r>
            <a:r>
              <a:rPr lang="en" sz="1200" dirty="0">
                <a:latin typeface="Roboto"/>
                <a:ea typeface="Roboto"/>
                <a:cs typeface="Roboto"/>
                <a:sym typeface="Roboto"/>
              </a:rPr>
              <a:t> for Life Expectance by each country.</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Questions:</a:t>
            </a:r>
          </a:p>
          <a:p>
            <a:pPr lvl="0">
              <a:lnSpc>
                <a:spcPct val="115000"/>
              </a:lnSpc>
              <a:buClr>
                <a:schemeClr val="dk1"/>
              </a:buClr>
              <a:buSzPts val="1100"/>
            </a:pPr>
            <a:r>
              <a:rPr lang="en-US" sz="1200" dirty="0">
                <a:latin typeface="Roboto"/>
                <a:ea typeface="Roboto"/>
              </a:rPr>
              <a:t>What do you notice about this distribution? Which country's life expectancy has changed the most?</a:t>
            </a:r>
          </a:p>
          <a:p>
            <a:pPr lvl="0">
              <a:lnSpc>
                <a:spcPct val="115000"/>
              </a:lnSpc>
              <a:buClr>
                <a:schemeClr val="dk1"/>
              </a:buClr>
              <a:buSzPts val="1100"/>
            </a:pPr>
            <a:endParaRPr lang="en-US" sz="1200" dirty="0">
              <a:latin typeface="Roboto"/>
              <a:ea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By looking at the shape, Zimbabwe indicates a wide ranges of change in life expectancy.</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 In comparison with Zimbabwe rest of the countries have  homogeneous values between year 2000 and 2015. </a:t>
            </a:r>
          </a:p>
        </p:txBody>
      </p:sp>
      <p:pic>
        <p:nvPicPr>
          <p:cNvPr id="4" name="Picture 3">
            <a:extLst>
              <a:ext uri="{FF2B5EF4-FFF2-40B4-BE49-F238E27FC236}">
                <a16:creationId xmlns:a16="http://schemas.microsoft.com/office/drawing/2014/main" id="{E3BB0BD6-C4FF-43AE-A95B-9CF8E27432AF}"/>
              </a:ext>
            </a:extLst>
          </p:cNvPr>
          <p:cNvPicPr>
            <a:picLocks noChangeAspect="1"/>
          </p:cNvPicPr>
          <p:nvPr/>
        </p:nvPicPr>
        <p:blipFill rotWithShape="1">
          <a:blip r:embed="rId3"/>
          <a:srcRect l="4982" t="4881" r="5487" b="2718"/>
          <a:stretch/>
        </p:blipFill>
        <p:spPr>
          <a:xfrm>
            <a:off x="4344354" y="664176"/>
            <a:ext cx="4548402" cy="3285941"/>
          </a:xfrm>
          <a:prstGeom prst="rect">
            <a:avLst/>
          </a:prstGeom>
        </p:spPr>
      </p:pic>
      <p:sp>
        <p:nvSpPr>
          <p:cNvPr id="5" name="TextBox 4">
            <a:extLst>
              <a:ext uri="{FF2B5EF4-FFF2-40B4-BE49-F238E27FC236}">
                <a16:creationId xmlns:a16="http://schemas.microsoft.com/office/drawing/2014/main" id="{120409DE-D35E-4704-A0BA-76B35B1BE460}"/>
              </a:ext>
            </a:extLst>
          </p:cNvPr>
          <p:cNvSpPr txBox="1"/>
          <p:nvPr/>
        </p:nvSpPr>
        <p:spPr>
          <a:xfrm>
            <a:off x="6289779" y="3881776"/>
            <a:ext cx="657552" cy="253916"/>
          </a:xfrm>
          <a:prstGeom prst="rect">
            <a:avLst/>
          </a:prstGeom>
          <a:noFill/>
        </p:spPr>
        <p:txBody>
          <a:bodyPr wrap="none" rtlCol="0">
            <a:spAutoFit/>
          </a:bodyPr>
          <a:lstStyle/>
          <a:p>
            <a:r>
              <a:rPr lang="en-US" sz="1050" dirty="0">
                <a:solidFill>
                  <a:schemeClr val="tx1">
                    <a:lumMod val="65000"/>
                    <a:lumOff val="35000"/>
                  </a:schemeClr>
                </a:solidFill>
              </a:rPr>
              <a:t>Country</a:t>
            </a:r>
          </a:p>
        </p:txBody>
      </p:sp>
      <p:pic>
        <p:nvPicPr>
          <p:cNvPr id="6" name="Picture 5">
            <a:extLst>
              <a:ext uri="{FF2B5EF4-FFF2-40B4-BE49-F238E27FC236}">
                <a16:creationId xmlns:a16="http://schemas.microsoft.com/office/drawing/2014/main" id="{604E0B5D-5317-4768-893F-CBD4E754F9D0}"/>
              </a:ext>
            </a:extLst>
          </p:cNvPr>
          <p:cNvPicPr>
            <a:picLocks noChangeAspect="1"/>
          </p:cNvPicPr>
          <p:nvPr/>
        </p:nvPicPr>
        <p:blipFill>
          <a:blip r:embed="rId4"/>
          <a:stretch>
            <a:fillRect/>
          </a:stretch>
        </p:blipFill>
        <p:spPr>
          <a:xfrm>
            <a:off x="1137510" y="3378797"/>
            <a:ext cx="1875248" cy="1652616"/>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1753</Words>
  <Application>Microsoft Office PowerPoint</Application>
  <PresentationFormat>On-screen Show (16:9)</PresentationFormat>
  <Paragraphs>128</Paragraphs>
  <Slides>16</Slides>
  <Notes>16</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16</vt:i4>
      </vt:variant>
    </vt:vector>
  </HeadingPairs>
  <TitlesOfParts>
    <vt:vector size="25" baseType="lpstr">
      <vt:lpstr>Roboto Thin</vt:lpstr>
      <vt:lpstr>Courier New</vt:lpstr>
      <vt:lpstr>Dosis</vt:lpstr>
      <vt:lpstr>Roboto Black</vt:lpstr>
      <vt:lpstr>Arial</vt:lpstr>
      <vt:lpstr>Roboto</vt:lpstr>
      <vt:lpstr>Simple Light</vt:lpstr>
      <vt:lpstr>Simple Light</vt:lpstr>
      <vt:lpstr>Simple Light</vt:lpstr>
      <vt:lpstr>PowerPoint Presentation</vt:lpstr>
      <vt:lpstr>Example 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Apachitei, Petru</dc:creator>
  <cp:lastModifiedBy>Apachitei, Petru</cp:lastModifiedBy>
  <cp:revision>121</cp:revision>
  <dcterms:modified xsi:type="dcterms:W3CDTF">2020-10-21T12:51:00Z</dcterms:modified>
</cp:coreProperties>
</file>